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74" r:id="rId5"/>
    <p:sldId id="260" r:id="rId6"/>
    <p:sldId id="275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76" r:id="rId15"/>
    <p:sldId id="268" r:id="rId16"/>
    <p:sldId id="272" r:id="rId17"/>
    <p:sldId id="269" r:id="rId18"/>
    <p:sldId id="270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A0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1E9F3-6025-4806-83D0-2BCE271F9F81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30ED7-B226-4088-8D6E-E29F46FB242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11.04.2011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o-penza.ru/images/stories/OSERK/Image_9.jpg" TargetMode="External"/><Relationship Id="rId3" Type="http://schemas.openxmlformats.org/officeDocument/2006/relationships/image" Target="../media/image28.jpeg"/><Relationship Id="rId7" Type="http://schemas.openxmlformats.org/officeDocument/2006/relationships/image" Target="../media/image30.jpeg"/><Relationship Id="rId2" Type="http://schemas.openxmlformats.org/officeDocument/2006/relationships/hyperlink" Target="http://34shkola.ucoz.ru/veteran/yzebnik.jpe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roo-penza.ru/images/stories/OSERK/Image_8.jpg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://www.roo-penza.ru/images/stories/OSERK/Image_11.jpg" TargetMode="External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hyperlink" Target="http://www.100sp.ru/pic/goods/12485/74376/1679998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amalama.ru/diski/img/logop_zhsh.jpg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://www.ushinka.ru/upload/1534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://www.set-3801.znaet.ru/im.xp/051056048049124050054054050049055053049.html" TargetMode="External"/><Relationship Id="rId7" Type="http://schemas.openxmlformats.org/officeDocument/2006/relationships/hyperlink" Target="http://www.rostov.ru/Images/events/13971.jpg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hyperlink" Target="http://www.enterprisemission.com/_articles/05-14-2004_Interplanetary_Part_1/Solar%20System.jpg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comp.com.ua/issue/386_07/12/04.jp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u.wikipedia.org/" TargetMode="External"/><Relationship Id="rId13" Type="http://schemas.openxmlformats.org/officeDocument/2006/relationships/hyperlink" Target="http://www.viki.rdf.ru/" TargetMode="External"/><Relationship Id="rId3" Type="http://schemas.openxmlformats.org/officeDocument/2006/relationships/hyperlink" Target="http://www.school-collection.edu.ru/" TargetMode="External"/><Relationship Id="rId7" Type="http://schemas.openxmlformats.org/officeDocument/2006/relationships/hyperlink" Target="http://vip.km.ru/vschool/kids/?age=1" TargetMode="External"/><Relationship Id="rId12" Type="http://schemas.openxmlformats.org/officeDocument/2006/relationships/hyperlink" Target="http://rus.1september.ru/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floranimal.ru/index.php" TargetMode="External"/><Relationship Id="rId11" Type="http://schemas.openxmlformats.org/officeDocument/2006/relationships/hyperlink" Target="http://www.rusedu.ru/subcat_13.html" TargetMode="External"/><Relationship Id="rId5" Type="http://schemas.openxmlformats.org/officeDocument/2006/relationships/hyperlink" Target="http://www.bomoonlight.ru/azbuka" TargetMode="External"/><Relationship Id="rId10" Type="http://schemas.openxmlformats.org/officeDocument/2006/relationships/hyperlink" Target="http://school-collection.informika.ru/" TargetMode="External"/><Relationship Id="rId4" Type="http://schemas.openxmlformats.org/officeDocument/2006/relationships/hyperlink" Target="http://www.oldskazki.chat.ru/" TargetMode="External"/><Relationship Id="rId9" Type="http://schemas.openxmlformats.org/officeDocument/2006/relationships/hyperlink" Target="http://vidahl.agava.r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www.nachalka.info/images/686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i045.radikal.ru/0806/df/4760e3d89c65.png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edu.panaboard.ru/img/expir/nsch/P1230628.pn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8143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Использование цифровых образовательных ресурсов </a:t>
            </a:r>
          </a:p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 в МОУ СОШ №1 начальная школа ЗАТО Озёрный</a:t>
            </a:r>
            <a:endParaRPr lang="ru-RU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Рисунок 3" descr="E:\фотографии\лет.лагерь\SDC1130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2643182"/>
            <a:ext cx="594042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0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857232"/>
            <a:ext cx="421484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43042" y="5286388"/>
            <a:ext cx="56436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6">
                    <a:lumMod val="50000"/>
                  </a:schemeClr>
                </a:solidFill>
              </a:rPr>
              <a:t>Электронное учебное пособие</a:t>
            </a:r>
          </a:p>
          <a:p>
            <a:pPr algn="ctr"/>
            <a:r>
              <a:rPr lang="ru-RU" sz="2400" b="1" dirty="0" smtClean="0">
                <a:solidFill>
                  <a:schemeClr val="accent6">
                    <a:lumMod val="50000"/>
                  </a:schemeClr>
                </a:solidFill>
              </a:rPr>
              <a:t>"Природа, человек, общество"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 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рабочая мамина\Проект деят\картинки\internet_413_1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3524250" cy="337185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4071934" y="2000241"/>
            <a:ext cx="46434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«Начальная школа. Уроки Кирилла и </a:t>
            </a:r>
            <a:r>
              <a:rPr lang="ru-RU" sz="2000" b="1" dirty="0" err="1" smtClean="0">
                <a:solidFill>
                  <a:schemeClr val="accent1">
                    <a:lumMod val="75000"/>
                  </a:schemeClr>
                </a:solidFill>
              </a:rPr>
              <a:t>Мефодия</a:t>
            </a: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» </a:t>
            </a:r>
            <a:r>
              <a:rPr lang="ru-RU" sz="2000" b="1" dirty="0" smtClean="0">
                <a:solidFill>
                  <a:schemeClr val="accent4">
                    <a:lumMod val="50000"/>
                  </a:schemeClr>
                </a:solidFill>
              </a:rPr>
              <a:t>– место, где обучение можно совмещать с развлечением. Здесь интерактивные учебные пособия по предметам начальной школы соседствуют с увлекательными играми на развитие памяти, смекалки, ассоциативного мышления, мультфильмами, сказками и раскрасками.</a:t>
            </a:r>
            <a:endParaRPr lang="ru-RU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nachalka.info/0U_0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492442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 descr="http://nachalka.info/как%20исп-ть%20задания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571612"/>
            <a:ext cx="5214974" cy="355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 descr="http://nachalka.info/700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3500438"/>
            <a:ext cx="4786346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642918"/>
            <a:ext cx="685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Основы Религиозных Культур и Светской Этики</a:t>
            </a:r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6" name="Picture 6" descr="Картинка 3 из 3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142984"/>
            <a:ext cx="2838450" cy="3800476"/>
          </a:xfrm>
          <a:prstGeom prst="rect">
            <a:avLst/>
          </a:prstGeom>
          <a:noFill/>
        </p:spPr>
      </p:pic>
      <p:pic>
        <p:nvPicPr>
          <p:cNvPr id="5130" name="Picture 10" descr="Картинка 6 из 32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1142984"/>
            <a:ext cx="3076575" cy="3810000"/>
          </a:xfrm>
          <a:prstGeom prst="rect">
            <a:avLst/>
          </a:prstGeom>
          <a:noFill/>
        </p:spPr>
      </p:pic>
      <p:pic>
        <p:nvPicPr>
          <p:cNvPr id="5134" name="Picture 14" descr="Картинка 12 из 32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3929066"/>
            <a:ext cx="3145951" cy="2765671"/>
          </a:xfrm>
          <a:prstGeom prst="rect">
            <a:avLst/>
          </a:prstGeom>
          <a:noFill/>
        </p:spPr>
      </p:pic>
      <p:pic>
        <p:nvPicPr>
          <p:cNvPr id="5138" name="Picture 18" descr="Картинка 22 из 32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0100" y="3786190"/>
            <a:ext cx="3313502" cy="28813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642910" y="642918"/>
            <a:ext cx="792961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itchFamily="34" charset="0"/>
                <a:ea typeface="Times New Roman" pitchFamily="18" charset="0"/>
              </a:rPr>
              <a:t>Педагог-логопед активно использует в своей работе </a:t>
            </a:r>
            <a:r>
              <a:rPr kumimoji="0" lang="ru-RU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itchFamily="34" charset="0"/>
                <a:ea typeface="Times New Roman" pitchFamily="18" charset="0"/>
              </a:rPr>
              <a:t>ЦОРы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itchFamily="34" charset="0"/>
                <a:ea typeface="Times New Roman" pitchFamily="18" charset="0"/>
              </a:rPr>
              <a:t>: электронные учебные материалы, Информационные источники сложной структуры и т.д.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itchFamily="34" charset="0"/>
            </a:endParaRPr>
          </a:p>
        </p:txBody>
      </p:sp>
      <p:pic>
        <p:nvPicPr>
          <p:cNvPr id="30723" name="Picture 3" descr="Картинка 10 из 314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85926"/>
            <a:ext cx="2857520" cy="2781041"/>
          </a:xfrm>
          <a:prstGeom prst="rect">
            <a:avLst/>
          </a:prstGeom>
          <a:noFill/>
        </p:spPr>
      </p:pic>
      <p:pic>
        <p:nvPicPr>
          <p:cNvPr id="30725" name="Picture 5" descr="Картинка 22 из 314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2714620"/>
            <a:ext cx="3095620" cy="2786059"/>
          </a:xfrm>
          <a:prstGeom prst="rect">
            <a:avLst/>
          </a:prstGeom>
          <a:noFill/>
        </p:spPr>
      </p:pic>
      <p:pic>
        <p:nvPicPr>
          <p:cNvPr id="30727" name="Picture 7" descr="Картинка 33 из 314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3357562"/>
            <a:ext cx="3714776" cy="336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Безимени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786190"/>
            <a:ext cx="428628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Картинка 9 из 113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642918"/>
            <a:ext cx="4572032" cy="3000396"/>
          </a:xfrm>
          <a:prstGeom prst="rect">
            <a:avLst/>
          </a:prstGeom>
          <a:noFill/>
        </p:spPr>
      </p:pic>
      <p:pic>
        <p:nvPicPr>
          <p:cNvPr id="4098" name="Picture 2" descr="Картинка 18 из 1211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1" y="571480"/>
            <a:ext cx="3357587" cy="292895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4348" y="928670"/>
            <a:ext cx="2928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FF00"/>
                </a:solidFill>
              </a:rPr>
              <a:t>Проект</a:t>
            </a:r>
          </a:p>
          <a:p>
            <a:pPr algn="ctr"/>
            <a:endParaRPr lang="ru-RU" b="1" dirty="0" smtClean="0">
              <a:solidFill>
                <a:srgbClr val="FFFF00"/>
              </a:solidFill>
            </a:endParaRPr>
          </a:p>
          <a:p>
            <a:pPr algn="ctr"/>
            <a:r>
              <a:rPr lang="ru-RU" b="1" dirty="0" smtClean="0">
                <a:solidFill>
                  <a:srgbClr val="FFFF00"/>
                </a:solidFill>
              </a:rPr>
              <a:t>обучающихся 3 класса</a:t>
            </a:r>
          </a:p>
          <a:p>
            <a:pPr algn="ctr"/>
            <a:r>
              <a:rPr lang="ru-RU" b="1" dirty="0" smtClean="0">
                <a:solidFill>
                  <a:srgbClr val="FFFF00"/>
                </a:solidFill>
              </a:rPr>
              <a:t>ЗАТО Озёрный</a:t>
            </a:r>
          </a:p>
          <a:p>
            <a:pPr algn="ctr"/>
            <a:r>
              <a:rPr lang="ru-RU" b="1" dirty="0" smtClean="0">
                <a:solidFill>
                  <a:srgbClr val="FFFF00"/>
                </a:solidFill>
              </a:rPr>
              <a:t>«Планеты Солнечной системы»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Картинка 31 из 130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18" y="3929066"/>
            <a:ext cx="3214710" cy="271464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500694" y="4286256"/>
            <a:ext cx="3000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Проект</a:t>
            </a:r>
          </a:p>
          <a:p>
            <a:pPr algn="ctr"/>
            <a:r>
              <a:rPr lang="ru-RU" sz="2000" b="1" dirty="0" smtClean="0"/>
              <a:t>обучающихся  4класса</a:t>
            </a:r>
          </a:p>
          <a:p>
            <a:pPr algn="ctr"/>
            <a:r>
              <a:rPr lang="ru-RU" sz="2000" b="1" dirty="0" smtClean="0"/>
              <a:t>ЗАТО Озёрный</a:t>
            </a:r>
          </a:p>
          <a:p>
            <a:pPr algn="ctr"/>
            <a:r>
              <a:rPr lang="ru-RU" sz="2000" b="1" dirty="0" smtClean="0"/>
              <a:t>«Сказки </a:t>
            </a:r>
            <a:r>
              <a:rPr lang="ru-RU" sz="2000" b="1" dirty="0" err="1" smtClean="0"/>
              <a:t>Джани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Родари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357166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b="1" dirty="0" smtClean="0">
                <a:solidFill>
                  <a:srgbClr val="7030A0"/>
                </a:solidFill>
              </a:rPr>
              <a:t>Работа с ресурсами Интернет</a:t>
            </a:r>
          </a:p>
        </p:txBody>
      </p:sp>
      <p:pic>
        <p:nvPicPr>
          <p:cNvPr id="29701" name="Picture 5" descr="Картинка 75 из 115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000108"/>
            <a:ext cx="4357718" cy="4500594"/>
          </a:xfrm>
          <a:prstGeom prst="rect">
            <a:avLst/>
          </a:prstGeom>
          <a:noFill/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4643438" y="1928802"/>
            <a:ext cx="4357718" cy="4643470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custDataLst>
      <p:tags r:id="rId1"/>
    </p:custDataLst>
  </p:cSld>
  <p:clrMapOvr>
    <a:masterClrMapping/>
  </p:clrMapOvr>
  <p:transition advTm="292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214414" y="642918"/>
            <a:ext cx="6429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12A4D8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Интернет ресурсы для начальной школы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Рисунок 2" descr="devochka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42984"/>
            <a:ext cx="32385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929058" y="1285860"/>
            <a:ext cx="5214942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Единая коллекция Цифровых Образовательных Ресурсов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3"/>
              </a:rPr>
              <a:t>http://www.school-collection.edu.ru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Старые добрые сказки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4"/>
              </a:rPr>
              <a:t>http://www.oldskazki.chat.ru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Азбука в картинках и стихах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5"/>
              </a:rPr>
              <a:t>http://www.bomoonlight.ru/azbuka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Фотографии животных и природы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6"/>
              </a:rPr>
              <a:t>http://www.floranimal.ru/index.php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Детская страница от Кирилла и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Мефодия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7"/>
              </a:rPr>
              <a:t>http://vip.km.ru/vschool/kids/?age=1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Википедия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8"/>
              </a:rPr>
              <a:t>www.ru.wikipedia.org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Словарь В.И. Даля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9"/>
              </a:rPr>
              <a:t>http://vidahl.agava.ru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Единая национальная коллекция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 цифровых образовательных ресурсов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Verdana" pitchFamily="34" charset="0"/>
              <a:ea typeface="Times New Roman" pitchFamily="18" charset="0"/>
              <a:cs typeface="Times New Roman" pitchFamily="18" charset="0"/>
              <a:hlinkClick r:id="rId1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h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ttp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://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school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-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collection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.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informika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.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ru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  <a:hlinkClick r:id="rId10"/>
              </a:rPr>
              <a:t>/</a:t>
            </a:r>
            <a:endParaRPr kumimoji="0" lang="ru-RU" sz="1400" b="1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2844" y="4286256"/>
            <a:ext cx="37862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>Информационный образовательный портал</a:t>
            </a:r>
            <a:b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1600" b="1" u="sng" dirty="0" smtClean="0">
                <a:solidFill>
                  <a:schemeClr val="accent3">
                    <a:lumMod val="75000"/>
                  </a:schemeClr>
                </a:solidFill>
                <a:hlinkClick r:id="rId11"/>
              </a:rPr>
              <a:t>http://www.rusedu.ru/subcat_13.html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>Газета "Первое сентября"      </a:t>
            </a:r>
            <a:b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>  </a:t>
            </a:r>
            <a:r>
              <a:rPr lang="ru-RU" sz="1600" b="1" u="sng" dirty="0" smtClean="0">
                <a:solidFill>
                  <a:schemeClr val="accent3">
                    <a:lumMod val="75000"/>
                  </a:schemeClr>
                </a:solidFill>
                <a:hlinkClick r:id="rId12"/>
              </a:rPr>
              <a:t>http://rus.1september.ru/</a:t>
            </a: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>    </a:t>
            </a:r>
            <a:b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  <a:t> Презентации к урокам</a:t>
            </a:r>
            <a:br>
              <a:rPr lang="ru-RU" sz="16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1600" b="1" u="sng" dirty="0" smtClean="0">
                <a:solidFill>
                  <a:schemeClr val="accent3">
                    <a:lumMod val="75000"/>
                  </a:schemeClr>
                </a:solidFill>
                <a:hlinkClick r:id="rId13"/>
              </a:rPr>
              <a:t>http://www.viki.rdf.ru/</a:t>
            </a:r>
            <a:endParaRPr lang="ru-RU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а 129 из 9267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2786058"/>
            <a:ext cx="5231260" cy="335758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571472" y="928670"/>
            <a:ext cx="76438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</a:rPr>
              <a:t>Возможности </a:t>
            </a:r>
            <a:r>
              <a:rPr lang="ru-RU" sz="3200" b="1" dirty="0" err="1" smtClean="0">
                <a:solidFill>
                  <a:srgbClr val="002060"/>
                </a:solidFill>
              </a:rPr>
              <a:t>ЦОРов</a:t>
            </a:r>
            <a:r>
              <a:rPr lang="ru-RU" sz="3200" b="1" dirty="0" smtClean="0">
                <a:solidFill>
                  <a:srgbClr val="002060"/>
                </a:solidFill>
              </a:rPr>
              <a:t> не отрицай,</a:t>
            </a:r>
            <a:br>
              <a:rPr lang="ru-RU" sz="3200" b="1" dirty="0" smtClean="0">
                <a:solidFill>
                  <a:srgbClr val="002060"/>
                </a:solidFill>
              </a:rPr>
            </a:br>
            <a:r>
              <a:rPr lang="ru-RU" sz="3200" b="1" dirty="0" smtClean="0">
                <a:solidFill>
                  <a:srgbClr val="002060"/>
                </a:solidFill>
              </a:rPr>
              <a:t>Учись, совершенствуйся, твори и дерзай!</a:t>
            </a:r>
            <a:endParaRPr lang="ru-RU" sz="3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642910" y="928670"/>
            <a:ext cx="8001056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</a:rPr>
              <a:t>Использование новых информационных технологий в современной начальной школе является одним из важнейших аспектов совершенствования и оптимизации учебного процесса, позволяющих разнообразить формы работы и сделать урок интересным и запоминающимся для учащихся.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TimesNewRoman"/>
              </a:rPr>
              <a:t> Эффективное использование ЦОР, информационно учебно-методических комплексов предлагают вносить изменения в приоритеты в образовании в соответствии с требованиями сегодняшнего дня — жизни в информационном обществе.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12" descr="image_0002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643313"/>
            <a:ext cx="3857652" cy="292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71472" y="1000108"/>
            <a:ext cx="81439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</a:rPr>
              <a:t>Важнейшей задачей информатизации учебного процесса в нашей школе является: повышение уровня обучения за счет включения в педагогическую практику современных информационно-коммуникационных технологий, использования цифровых образовательных ресурсов.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itchFamily="34" charset="0"/>
              <a:ea typeface="TimesNewRoma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NewRoman"/>
              </a:rPr>
              <a:t>ЦОР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NewRoman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NewRoman"/>
              </a:rPr>
              <a:t>помогают нам в учебном процессе решать следующие задачи: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NewRoman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Предъявление учебной информации;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Информационно-справочное обеспечение всех видов занятий;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Моделирование и демонстрация объектов, явлений и процессов;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Поддержка различных активных форм занятий;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Тренажёр навыков и умений различного характера, решение задач;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Arial" pitchFamily="34" charset="0"/>
                <a:ea typeface="TimesNewRoman"/>
              </a:rPr>
              <a:t>Контроль и оценка знаний учеников.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14282" y="857232"/>
            <a:ext cx="685804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NewRoman"/>
              </a:rPr>
              <a:t>В своей работе мы используем цифровые образовательные ресурсы,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включающие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электронные учебники и тренажёры по предметам,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поисковые системы и средства поиска в сети Интернет,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коллекции электронных образовательных ресурсов,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образовательные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Интернет-порталы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презентации.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pic>
        <p:nvPicPr>
          <p:cNvPr id="1027" name="Picture 3" descr="Картинка 136 из 1256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224746"/>
            <a:ext cx="2786050" cy="31569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Documents and Settings\макс\Рабочий стол\выступление\65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571876"/>
            <a:ext cx="4290323" cy="3071834"/>
          </a:xfrm>
          <a:prstGeom prst="rect">
            <a:avLst/>
          </a:prstGeom>
          <a:noFill/>
        </p:spPr>
      </p:pic>
      <p:pic>
        <p:nvPicPr>
          <p:cNvPr id="3" name="Picture 4" descr="C:\Documents and Settings\макс\Рабочий стол\выступление\1001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71876"/>
            <a:ext cx="4286280" cy="3143272"/>
          </a:xfrm>
          <a:prstGeom prst="rect">
            <a:avLst/>
          </a:prstGeom>
          <a:noFill/>
        </p:spPr>
      </p:pic>
      <p:pic>
        <p:nvPicPr>
          <p:cNvPr id="4" name="Picture 3" descr="C:\Documents and Settings\макс\Рабочий стол\выступление\image002b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00042"/>
            <a:ext cx="4214842" cy="2857520"/>
          </a:xfrm>
          <a:prstGeom prst="rect">
            <a:avLst/>
          </a:prstGeom>
          <a:noFill/>
        </p:spPr>
      </p:pic>
      <p:pic>
        <p:nvPicPr>
          <p:cNvPr id="5" name="Picture 2" descr="C:\Documents and Settings\макс\Рабочий стол\выступление\luntik[1]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500043"/>
            <a:ext cx="4357718" cy="2857520"/>
          </a:xfrm>
          <a:prstGeom prst="rect">
            <a:avLst/>
          </a:prstGeom>
          <a:noFill/>
        </p:spPr>
      </p:pic>
      <p:pic>
        <p:nvPicPr>
          <p:cNvPr id="6" name="Picture 5" descr="C:\Documents and Settings\макс\Рабочий стол\выступление\52695526[1]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1857364"/>
            <a:ext cx="4357718" cy="328614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71736" y="0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7030A0"/>
                </a:solidFill>
              </a:rPr>
              <a:t>Презентации</a:t>
            </a:r>
            <a:endParaRPr lang="ru-RU" sz="3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Картинка 69 из 1866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857496"/>
            <a:ext cx="4905375" cy="3810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642910" y="714356"/>
            <a:ext cx="8358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Интерактивная доска позволяет использовать одновременно и изображения, и текст, и звук, и видео, и ресурсы Интернет, и другие необходимые материалы. Она помогает  моделировать абстрактные идеи и понятия, не прикасаясь к компьютеру, изменить модель, перенести объект в другое место экрана или установить новые связи между объектами. </a:t>
            </a:r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1357298"/>
            <a:ext cx="1798637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785926"/>
            <a:ext cx="1549400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48" y="1214422"/>
            <a:ext cx="157638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1785926"/>
            <a:ext cx="1901825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14810" y="2928934"/>
            <a:ext cx="1849437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5786" y="3786190"/>
            <a:ext cx="1501775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28860" y="2857496"/>
            <a:ext cx="16256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6512" y="3929066"/>
            <a:ext cx="178593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28860" y="4643446"/>
            <a:ext cx="1625600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143372" y="4857760"/>
            <a:ext cx="20002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785786" y="428604"/>
            <a:ext cx="792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7030A0"/>
                </a:solidFill>
                <a:uFill>
                  <a:solidFill>
                    <a:srgbClr val="92D050"/>
                  </a:solidFill>
                </a:uFill>
              </a:rPr>
              <a:t>Электронные учебные материалы</a:t>
            </a:r>
          </a:p>
        </p:txBody>
      </p:sp>
    </p:spTree>
    <p:custDataLst>
      <p:tags r:id="rId1"/>
    </p:custDataLst>
  </p:cSld>
  <p:clrMapOvr>
    <a:masterClrMapping/>
  </p:clrMapOvr>
  <p:transition advTm="40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E:\фотографии\мамина школа\SDC1236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00174"/>
            <a:ext cx="700092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14480" y="785794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Информационный Центр Школы</a:t>
            </a:r>
            <a:endParaRPr lang="ru-RU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Admin\Рабочий стол\Слайд1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7|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200</TotalTime>
  <Words>375</Words>
  <PresentationFormat>Экран (4:3)</PresentationFormat>
  <Paragraphs>53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Поток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Admin</cp:lastModifiedBy>
  <cp:revision>26</cp:revision>
  <dcterms:modified xsi:type="dcterms:W3CDTF">2011-04-10T20:27:31Z</dcterms:modified>
</cp:coreProperties>
</file>